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21F6-31E1-40E5-9182-506406DE2738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400E-B740-4DB8-BE21-9772FF5F05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7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99623" y="1340768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Arial Black" pitchFamily="34" charset="0"/>
              </a:rPr>
              <a:t>GROUNDHOG</a:t>
            </a:r>
          </a:p>
          <a:p>
            <a:r>
              <a:rPr lang="es-ES" sz="8000" dirty="0" smtClean="0">
                <a:latin typeface="Arial Black" pitchFamily="34" charset="0"/>
              </a:rPr>
              <a:t>DAY</a:t>
            </a:r>
            <a:endParaRPr lang="es-ES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484784"/>
            <a:ext cx="4925677" cy="489654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When German settlers arrived in the 1700s, they brought a tradition known as Candlemas Day, which has an early origin in the pagan celebration of </a:t>
            </a: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Imbolc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It </a:t>
            </a: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came at the mid-point between the Winter Solstice and the Spring Equinox.  Superstition held that if the weather was fair, the second half of Winter would be stormy and cold.</a:t>
            </a:r>
          </a:p>
        </p:txBody>
      </p:sp>
      <p:sp>
        <p:nvSpPr>
          <p:cNvPr id="5" name="2 Título"/>
          <p:cNvSpPr txBox="1">
            <a:spLocks noGrp="1"/>
          </p:cNvSpPr>
          <p:nvPr>
            <p:ph type="title" idx="4294967295"/>
          </p:nvPr>
        </p:nvSpPr>
        <p:spPr>
          <a:xfrm>
            <a:off x="2195736" y="332656"/>
            <a:ext cx="5184576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dirty="0" smtClean="0"/>
              <a:t>ORIGIN</a:t>
            </a:r>
            <a:endParaRPr lang="es-ES" sz="4000" dirty="0"/>
          </a:p>
        </p:txBody>
      </p:sp>
      <p:pic>
        <p:nvPicPr>
          <p:cNvPr id="6" name="Picture 4" descr="F: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8" y="20425"/>
            <a:ext cx="1211505" cy="1211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15" y="1982018"/>
            <a:ext cx="3170237" cy="390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945648" y="1786096"/>
            <a:ext cx="3994605" cy="40514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marL="0" indent="0" hangingPunct="0">
              <a:spcBef>
                <a:spcPts val="1080"/>
              </a:spcBef>
              <a:spcAft>
                <a:spcPts val="900"/>
              </a:spcAft>
              <a:buNone/>
              <a:defRPr sz="2400"/>
            </a:pPr>
            <a:r>
              <a:rPr lang="fi-FI" sz="2400" dirty="0" smtClean="0">
                <a:ea typeface="DejaVu Sans" pitchFamily="2"/>
                <a:cs typeface="DejaVu Sans" pitchFamily="2"/>
              </a:rPr>
              <a:t>The </a:t>
            </a:r>
            <a:r>
              <a:rPr lang="fi-FI" sz="2400" dirty="0">
                <a:ea typeface="DejaVu Sans" pitchFamily="2"/>
                <a:cs typeface="DejaVu Sans" pitchFamily="2"/>
              </a:rPr>
              <a:t>day's weather continued to be important.  If the sun came out </a:t>
            </a:r>
            <a:r>
              <a:rPr lang="fi-FI" sz="2400" dirty="0" smtClean="0">
                <a:ea typeface="DejaVu Sans" pitchFamily="2"/>
                <a:cs typeface="DejaVu Sans" pitchFamily="2"/>
              </a:rPr>
              <a:t>on February </a:t>
            </a:r>
            <a:r>
              <a:rPr lang="fi-FI" sz="2400" dirty="0">
                <a:ea typeface="DejaVu Sans" pitchFamily="2"/>
                <a:cs typeface="DejaVu Sans" pitchFamily="2"/>
              </a:rPr>
              <a:t>2, halfway between Winter and Spring, it meant six more weeks of wintry weather</a:t>
            </a:r>
            <a:r>
              <a:rPr lang="fi-FI" sz="2400" dirty="0">
                <a:latin typeface="Arial" pitchFamily="18"/>
                <a:ea typeface="DejaVu Sans" pitchFamily="2"/>
                <a:cs typeface="DejaVu Sans" pitchFamily="2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71" y="476672"/>
            <a:ext cx="53959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dia de la marmota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527">
            <a:off x="5121158" y="2380188"/>
            <a:ext cx="3497506" cy="290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F: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5" y="20425"/>
            <a:ext cx="1211505" cy="1211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035617"/>
            <a:ext cx="9217234" cy="193142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2400"/>
            </a:pPr>
            <a:endParaRPr lang="fi-FI" sz="2200">
              <a:latin typeface="Arial" pitchFamily="18"/>
              <a:ea typeface="DejaVu Sans" pitchFamily="2"/>
              <a:cs typeface="DejaVu Sans" pitchFamily="2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2400"/>
            </a:pPr>
            <a:endParaRPr lang="fi-FI" sz="22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632927"/>
            <a:ext cx="4048684" cy="474840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Pennsylvania's official celebration of Groundhog Day began on February 2nd, 1886 with a proclamation in The Punxsutawney Spirit by the newspaper's editor, Clymer Freas: "Today is groundhog day and up to the time of going to press the beast has not seen its shadow." </a:t>
            </a: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475656" y="332656"/>
            <a:ext cx="6264696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 smtClean="0"/>
              <a:t>OFFICIAL CELEBRATION</a:t>
            </a:r>
            <a:endParaRPr lang="es-ES" sz="3800" dirty="0"/>
          </a:p>
        </p:txBody>
      </p:sp>
      <p:pic>
        <p:nvPicPr>
          <p:cNvPr id="2050" name="Picture 2" descr="F:\´dia de la mar,ot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98">
            <a:off x="4984817" y="1942142"/>
            <a:ext cx="3690279" cy="2455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5" y="20425"/>
            <a:ext cx="1211505" cy="1211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0023"/>
            <a:ext cx="20859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21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772816"/>
            <a:ext cx="4173441" cy="449382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The groundhog was given the name "Punxsutawney </a:t>
            </a: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Phil and the Weather Prophet.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fi-FI" sz="2400" dirty="0">
                <a:ea typeface="DejaVu Sans" pitchFamily="2"/>
                <a:cs typeface="DejaVu Sans" pitchFamily="2"/>
              </a:rPr>
              <a:t> </a:t>
            </a:r>
            <a:r>
              <a:rPr lang="fi-FI" sz="2400" dirty="0" smtClean="0">
                <a:ea typeface="DejaVu Sans" pitchFamily="2"/>
                <a:cs typeface="DejaVu Sans" pitchFamily="2"/>
              </a:rPr>
              <a:t>Thus, h</a:t>
            </a: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is hometown is </a:t>
            </a: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called the "Weather Capital of the World</a:t>
            </a: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.'’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 sz="1000"/>
            </a:pP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The refrain says:  ”no </a:t>
            </a:r>
            <a:r>
              <a:rPr lang="fi-FI" sz="2400" dirty="0">
                <a:latin typeface="+mj-lt"/>
                <a:ea typeface="DejaVu Sans" pitchFamily="2"/>
                <a:cs typeface="DejaVu Sans" pitchFamily="2"/>
              </a:rPr>
              <a:t>shadow - early </a:t>
            </a:r>
            <a:r>
              <a:rPr lang="fi-FI" sz="2400" dirty="0" smtClean="0">
                <a:latin typeface="+mj-lt"/>
                <a:ea typeface="DejaVu Sans" pitchFamily="2"/>
                <a:cs typeface="DejaVu Sans" pitchFamily="2"/>
              </a:rPr>
              <a:t>Spring”.</a:t>
            </a:r>
            <a:endParaRPr lang="fi-FI" sz="2400" dirty="0"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1475656" y="332656"/>
            <a:ext cx="6264696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800" dirty="0" smtClean="0"/>
              <a:t>THE NAME</a:t>
            </a:r>
            <a:endParaRPr lang="es-ES" sz="3800" dirty="0"/>
          </a:p>
        </p:txBody>
      </p:sp>
      <p:sp>
        <p:nvSpPr>
          <p:cNvPr id="2" name="AutoShape 2" descr="F:\Groundhog Day History from Stormfax%C2%AE 2014_files\philstu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641">
            <a:off x="5146888" y="1992592"/>
            <a:ext cx="3356814" cy="4097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F: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5" y="20425"/>
            <a:ext cx="1211505" cy="1211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Presentación en pantalla (4:3)</PresentationFormat>
  <Paragraphs>12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ORIGIN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María B.</cp:lastModifiedBy>
  <cp:revision>1</cp:revision>
  <dcterms:modified xsi:type="dcterms:W3CDTF">2014-03-10T05:42:50Z</dcterms:modified>
</cp:coreProperties>
</file>